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39"/>
  </p:notesMasterIdLst>
  <p:handoutMasterIdLst>
    <p:handoutMasterId r:id="rId40"/>
  </p:handoutMasterIdLst>
  <p:sldIdLst>
    <p:sldId id="327" r:id="rId5"/>
    <p:sldId id="330" r:id="rId6"/>
    <p:sldId id="331" r:id="rId7"/>
    <p:sldId id="332" r:id="rId8"/>
    <p:sldId id="298" r:id="rId9"/>
    <p:sldId id="262" r:id="rId10"/>
    <p:sldId id="263" r:id="rId11"/>
    <p:sldId id="266" r:id="rId12"/>
    <p:sldId id="277" r:id="rId13"/>
    <p:sldId id="284" r:id="rId14"/>
    <p:sldId id="269" r:id="rId15"/>
    <p:sldId id="304" r:id="rId16"/>
    <p:sldId id="305" r:id="rId17"/>
    <p:sldId id="307" r:id="rId18"/>
    <p:sldId id="306" r:id="rId19"/>
    <p:sldId id="308" r:id="rId20"/>
    <p:sldId id="270" r:id="rId21"/>
    <p:sldId id="309" r:id="rId22"/>
    <p:sldId id="310" r:id="rId23"/>
    <p:sldId id="311" r:id="rId24"/>
    <p:sldId id="312" r:id="rId25"/>
    <p:sldId id="314" r:id="rId26"/>
    <p:sldId id="313" r:id="rId27"/>
    <p:sldId id="315" r:id="rId28"/>
    <p:sldId id="316" r:id="rId29"/>
    <p:sldId id="317" r:id="rId30"/>
    <p:sldId id="294" r:id="rId31"/>
    <p:sldId id="296" r:id="rId32"/>
    <p:sldId id="318" r:id="rId33"/>
    <p:sldId id="288" r:id="rId34"/>
    <p:sldId id="289" r:id="rId35"/>
    <p:sldId id="320" r:id="rId36"/>
    <p:sldId id="274" r:id="rId37"/>
    <p:sldId id="329" r:id="rId3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61" d="100"/>
          <a:sy n="61" d="100"/>
        </p:scale>
        <p:origin x="1440"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4/15/2025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jpeg>
</file>

<file path=ppt/media/image27.png>
</file>

<file path=ppt/media/image28.png>
</file>

<file path=ppt/media/image29.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4/15/2025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4/15/2025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4/15/2025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4/15/2025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4/15/2025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4/15/2025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4/15/2025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4/15/2025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4/15/2025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4/15/2025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Nnadozie Ezenekwe</a:t>
            </a:r>
          </a:p>
          <a:p>
            <a:r>
              <a:rPr lang="en-US" dirty="0">
                <a:solidFill>
                  <a:schemeClr val="bg2"/>
                </a:solidFill>
                <a:latin typeface="Abadi" panose="020B0604020104020204" pitchFamily="34" charset="0"/>
                <a:ea typeface="SF Pro" pitchFamily="2" charset="0"/>
                <a:cs typeface="SF Pro" pitchFamily="2" charset="0"/>
              </a:rPr>
              <a:t>15/04/2025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 name="object 3">
            <a:extLst>
              <a:ext uri="{FF2B5EF4-FFF2-40B4-BE49-F238E27FC236}">
                <a16:creationId xmlns:a16="http://schemas.microsoft.com/office/drawing/2014/main" id="{297D4E09-163C-F753-CD44-3A00A701D7A7}"/>
              </a:ext>
            </a:extLst>
          </p:cNvPr>
          <p:cNvPicPr/>
          <p:nvPr/>
        </p:nvPicPr>
        <p:blipFill>
          <a:blip r:embed="rId3" cstate="print"/>
          <a:stretch>
            <a:fillRect/>
          </a:stretch>
        </p:blipFill>
        <p:spPr>
          <a:xfrm>
            <a:off x="3918585" y="1819869"/>
            <a:ext cx="4354830" cy="3943477"/>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object 4">
            <a:extLst>
              <a:ext uri="{FF2B5EF4-FFF2-40B4-BE49-F238E27FC236}">
                <a16:creationId xmlns:a16="http://schemas.microsoft.com/office/drawing/2014/main" id="{A885A95B-2BCF-DABB-28DE-658A0333B680}"/>
              </a:ext>
            </a:extLst>
          </p:cNvPr>
          <p:cNvPicPr/>
          <p:nvPr/>
        </p:nvPicPr>
        <p:blipFill>
          <a:blip r:embed="rId3" cstate="print"/>
          <a:stretch>
            <a:fillRect/>
          </a:stretch>
        </p:blipFill>
        <p:spPr>
          <a:xfrm>
            <a:off x="2981325" y="1671145"/>
            <a:ext cx="6229350" cy="411480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object 4">
            <a:extLst>
              <a:ext uri="{FF2B5EF4-FFF2-40B4-BE49-F238E27FC236}">
                <a16:creationId xmlns:a16="http://schemas.microsoft.com/office/drawing/2014/main" id="{06BAB850-D53B-8549-EC7D-CB4CD0748509}"/>
              </a:ext>
            </a:extLst>
          </p:cNvPr>
          <p:cNvPicPr/>
          <p:nvPr/>
        </p:nvPicPr>
        <p:blipFill>
          <a:blip r:embed="rId3" cstate="print"/>
          <a:stretch>
            <a:fillRect/>
          </a:stretch>
        </p:blipFill>
        <p:spPr>
          <a:xfrm>
            <a:off x="3327473" y="1692492"/>
            <a:ext cx="5400675" cy="453390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object 4">
            <a:extLst>
              <a:ext uri="{FF2B5EF4-FFF2-40B4-BE49-F238E27FC236}">
                <a16:creationId xmlns:a16="http://schemas.microsoft.com/office/drawing/2014/main" id="{877562C7-5CAF-F9F9-C7C6-B0427F0F0C63}"/>
              </a:ext>
            </a:extLst>
          </p:cNvPr>
          <p:cNvPicPr/>
          <p:nvPr/>
        </p:nvPicPr>
        <p:blipFill>
          <a:blip r:embed="rId3" cstate="print"/>
          <a:stretch>
            <a:fillRect/>
          </a:stretch>
        </p:blipFill>
        <p:spPr>
          <a:xfrm>
            <a:off x="3246511" y="1718441"/>
            <a:ext cx="5562600" cy="4114800"/>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object 4">
            <a:extLst>
              <a:ext uri="{FF2B5EF4-FFF2-40B4-BE49-F238E27FC236}">
                <a16:creationId xmlns:a16="http://schemas.microsoft.com/office/drawing/2014/main" id="{A8E50A5C-2F41-1BBE-E989-1BBA189E0D8F}"/>
              </a:ext>
            </a:extLst>
          </p:cNvPr>
          <p:cNvPicPr/>
          <p:nvPr/>
        </p:nvPicPr>
        <p:blipFill>
          <a:blip r:embed="rId3" cstate="print"/>
          <a:stretch>
            <a:fillRect/>
          </a:stretch>
        </p:blipFill>
        <p:spPr>
          <a:xfrm>
            <a:off x="3194124" y="1702676"/>
            <a:ext cx="5667374" cy="41148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object 4">
            <a:extLst>
              <a:ext uri="{FF2B5EF4-FFF2-40B4-BE49-F238E27FC236}">
                <a16:creationId xmlns:a16="http://schemas.microsoft.com/office/drawing/2014/main" id="{223CD29F-6A69-DC46-B1CB-812CF3CBA292}"/>
              </a:ext>
            </a:extLst>
          </p:cNvPr>
          <p:cNvPicPr/>
          <p:nvPr/>
        </p:nvPicPr>
        <p:blipFill>
          <a:blip r:embed="rId3" cstate="print"/>
          <a:stretch>
            <a:fillRect/>
          </a:stretch>
        </p:blipFill>
        <p:spPr>
          <a:xfrm>
            <a:off x="2925763" y="2031591"/>
            <a:ext cx="6340474" cy="3772280"/>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object 3">
            <a:extLst>
              <a:ext uri="{FF2B5EF4-FFF2-40B4-BE49-F238E27FC236}">
                <a16:creationId xmlns:a16="http://schemas.microsoft.com/office/drawing/2014/main" id="{D1A1DCDE-06FE-CA3F-7E49-A86F6B13AA50}"/>
              </a:ext>
            </a:extLst>
          </p:cNvPr>
          <p:cNvPicPr/>
          <p:nvPr/>
        </p:nvPicPr>
        <p:blipFill>
          <a:blip r:embed="rId3" cstate="print"/>
          <a:stretch>
            <a:fillRect/>
          </a:stretch>
        </p:blipFill>
        <p:spPr>
          <a:xfrm>
            <a:off x="4969647" y="2431593"/>
            <a:ext cx="2116328" cy="2656967"/>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object 3">
            <a:extLst>
              <a:ext uri="{FF2B5EF4-FFF2-40B4-BE49-F238E27FC236}">
                <a16:creationId xmlns:a16="http://schemas.microsoft.com/office/drawing/2014/main" id="{EAF5B3B5-7713-CE1A-3A42-7BA5ABC4CA07}"/>
              </a:ext>
            </a:extLst>
          </p:cNvPr>
          <p:cNvPicPr/>
          <p:nvPr/>
        </p:nvPicPr>
        <p:blipFill>
          <a:blip r:embed="rId3" cstate="print"/>
          <a:stretch>
            <a:fillRect/>
          </a:stretch>
        </p:blipFill>
        <p:spPr>
          <a:xfrm>
            <a:off x="497967" y="2308226"/>
            <a:ext cx="11196066" cy="249682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2" name="object 4">
            <a:extLst>
              <a:ext uri="{FF2B5EF4-FFF2-40B4-BE49-F238E27FC236}">
                <a16:creationId xmlns:a16="http://schemas.microsoft.com/office/drawing/2014/main" id="{4464E555-560E-76CD-061F-110569C9208E}"/>
              </a:ext>
            </a:extLst>
          </p:cNvPr>
          <p:cNvPicPr/>
          <p:nvPr/>
        </p:nvPicPr>
        <p:blipFill>
          <a:blip r:embed="rId3" cstate="print"/>
          <a:stretch>
            <a:fillRect/>
          </a:stretch>
        </p:blipFill>
        <p:spPr>
          <a:xfrm>
            <a:off x="3920236" y="2858574"/>
            <a:ext cx="4351528" cy="1140853"/>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object 4">
            <a:extLst>
              <a:ext uri="{FF2B5EF4-FFF2-40B4-BE49-F238E27FC236}">
                <a16:creationId xmlns:a16="http://schemas.microsoft.com/office/drawing/2014/main" id="{E724897F-0E64-07D7-FF5C-AFFA1EBD8BD7}"/>
              </a:ext>
            </a:extLst>
          </p:cNvPr>
          <p:cNvPicPr/>
          <p:nvPr/>
        </p:nvPicPr>
        <p:blipFill>
          <a:blip r:embed="rId3" cstate="print"/>
          <a:stretch>
            <a:fillRect/>
          </a:stretch>
        </p:blipFill>
        <p:spPr>
          <a:xfrm>
            <a:off x="3897376" y="2684590"/>
            <a:ext cx="4397248" cy="148882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object 4">
            <a:extLst>
              <a:ext uri="{FF2B5EF4-FFF2-40B4-BE49-F238E27FC236}">
                <a16:creationId xmlns:a16="http://schemas.microsoft.com/office/drawing/2014/main" id="{C320214F-0BBA-DA36-F9D8-396410F9062A}"/>
              </a:ext>
            </a:extLst>
          </p:cNvPr>
          <p:cNvPicPr/>
          <p:nvPr/>
        </p:nvPicPr>
        <p:blipFill>
          <a:blip r:embed="rId3" cstate="print"/>
          <a:stretch>
            <a:fillRect/>
          </a:stretch>
        </p:blipFill>
        <p:spPr>
          <a:xfrm>
            <a:off x="5146358" y="2891149"/>
            <a:ext cx="1899284" cy="1075702"/>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object 4">
            <a:extLst>
              <a:ext uri="{FF2B5EF4-FFF2-40B4-BE49-F238E27FC236}">
                <a16:creationId xmlns:a16="http://schemas.microsoft.com/office/drawing/2014/main" id="{538FD236-596B-70E9-5767-AC0ADAF59DDE}"/>
              </a:ext>
            </a:extLst>
          </p:cNvPr>
          <p:cNvPicPr/>
          <p:nvPr/>
        </p:nvPicPr>
        <p:blipFill>
          <a:blip r:embed="rId3" cstate="print"/>
          <a:stretch>
            <a:fillRect/>
          </a:stretch>
        </p:blipFill>
        <p:spPr>
          <a:xfrm>
            <a:off x="4931728" y="1455315"/>
            <a:ext cx="2328545" cy="5304917"/>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object 4">
            <a:extLst>
              <a:ext uri="{FF2B5EF4-FFF2-40B4-BE49-F238E27FC236}">
                <a16:creationId xmlns:a16="http://schemas.microsoft.com/office/drawing/2014/main" id="{8CF48962-4100-8B22-1CB4-9222A4C948F1}"/>
              </a:ext>
            </a:extLst>
          </p:cNvPr>
          <p:cNvPicPr/>
          <p:nvPr/>
        </p:nvPicPr>
        <p:blipFill>
          <a:blip r:embed="rId3" cstate="print"/>
          <a:stretch>
            <a:fillRect/>
          </a:stretch>
        </p:blipFill>
        <p:spPr>
          <a:xfrm>
            <a:off x="4266875" y="2205489"/>
            <a:ext cx="3185286" cy="1198575"/>
          </a:xfrm>
          <a:prstGeom prst="rect">
            <a:avLst/>
          </a:prstGeom>
        </p:spPr>
      </p:pic>
      <p:pic>
        <p:nvPicPr>
          <p:cNvPr id="6" name="object 5">
            <a:extLst>
              <a:ext uri="{FF2B5EF4-FFF2-40B4-BE49-F238E27FC236}">
                <a16:creationId xmlns:a16="http://schemas.microsoft.com/office/drawing/2014/main" id="{1F3EFE3B-0AAA-020B-08A1-99242B8A2843}"/>
              </a:ext>
            </a:extLst>
          </p:cNvPr>
          <p:cNvPicPr/>
          <p:nvPr/>
        </p:nvPicPr>
        <p:blipFill>
          <a:blip r:embed="rId4" cstate="print"/>
          <a:stretch>
            <a:fillRect/>
          </a:stretch>
        </p:blipFill>
        <p:spPr>
          <a:xfrm>
            <a:off x="4684578" y="4080420"/>
            <a:ext cx="2349880" cy="1289177"/>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object 4">
            <a:extLst>
              <a:ext uri="{FF2B5EF4-FFF2-40B4-BE49-F238E27FC236}">
                <a16:creationId xmlns:a16="http://schemas.microsoft.com/office/drawing/2014/main" id="{600E66CE-DC2C-6C0F-ED50-BD61C3EA8C99}"/>
              </a:ext>
            </a:extLst>
          </p:cNvPr>
          <p:cNvPicPr/>
          <p:nvPr/>
        </p:nvPicPr>
        <p:blipFill>
          <a:blip r:embed="rId3" cstate="print"/>
          <a:stretch>
            <a:fillRect/>
          </a:stretch>
        </p:blipFill>
        <p:spPr>
          <a:xfrm>
            <a:off x="5213296" y="1891189"/>
            <a:ext cx="1629029" cy="4220210"/>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object 4">
            <a:extLst>
              <a:ext uri="{FF2B5EF4-FFF2-40B4-BE49-F238E27FC236}">
                <a16:creationId xmlns:a16="http://schemas.microsoft.com/office/drawing/2014/main" id="{4299F3FC-ADC3-2C5D-5122-80EECE7664CB}"/>
              </a:ext>
            </a:extLst>
          </p:cNvPr>
          <p:cNvPicPr/>
          <p:nvPr/>
        </p:nvPicPr>
        <p:blipFill>
          <a:blip r:embed="rId3" cstate="print"/>
          <a:stretch>
            <a:fillRect/>
          </a:stretch>
        </p:blipFill>
        <p:spPr>
          <a:xfrm>
            <a:off x="2816352" y="2749169"/>
            <a:ext cx="6559296" cy="1359662"/>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object 3">
            <a:extLst>
              <a:ext uri="{FF2B5EF4-FFF2-40B4-BE49-F238E27FC236}">
                <a16:creationId xmlns:a16="http://schemas.microsoft.com/office/drawing/2014/main" id="{4722D3C2-3022-BC3D-8117-675E1AFD5F6C}"/>
              </a:ext>
            </a:extLst>
          </p:cNvPr>
          <p:cNvPicPr/>
          <p:nvPr/>
        </p:nvPicPr>
        <p:blipFill>
          <a:blip r:embed="rId3" cstate="print"/>
          <a:stretch>
            <a:fillRect/>
          </a:stretch>
        </p:blipFill>
        <p:spPr>
          <a:xfrm>
            <a:off x="4366958" y="1909572"/>
            <a:ext cx="3458083" cy="3038856"/>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a:t>
            </a:r>
          </a:p>
        </p:txBody>
      </p:sp>
      <p:pic>
        <p:nvPicPr>
          <p:cNvPr id="4" name="object 3">
            <a:extLst>
              <a:ext uri="{FF2B5EF4-FFF2-40B4-BE49-F238E27FC236}">
                <a16:creationId xmlns:a16="http://schemas.microsoft.com/office/drawing/2014/main" id="{50AD247B-7B7C-A709-C4A2-21E11BA5EAD2}"/>
              </a:ext>
            </a:extLst>
          </p:cNvPr>
          <p:cNvPicPr/>
          <p:nvPr/>
        </p:nvPicPr>
        <p:blipFill>
          <a:blip r:embed="rId3" cstate="print"/>
          <a:stretch>
            <a:fillRect/>
          </a:stretch>
        </p:blipFill>
        <p:spPr>
          <a:xfrm>
            <a:off x="1547085" y="1592565"/>
            <a:ext cx="8961451" cy="481745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missions</a:t>
            </a:r>
          </a:p>
        </p:txBody>
      </p:sp>
      <p:pic>
        <p:nvPicPr>
          <p:cNvPr id="2" name="object 3">
            <a:extLst>
              <a:ext uri="{FF2B5EF4-FFF2-40B4-BE49-F238E27FC236}">
                <a16:creationId xmlns:a16="http://schemas.microsoft.com/office/drawing/2014/main" id="{BD50451E-2A5A-5D30-B290-2BDA8DEA3646}"/>
              </a:ext>
            </a:extLst>
          </p:cNvPr>
          <p:cNvPicPr/>
          <p:nvPr/>
        </p:nvPicPr>
        <p:blipFill>
          <a:blip r:embed="rId3" cstate="print"/>
          <a:stretch>
            <a:fillRect/>
          </a:stretch>
        </p:blipFill>
        <p:spPr>
          <a:xfrm>
            <a:off x="1155016" y="1633971"/>
            <a:ext cx="9745589" cy="4685379"/>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455262"/>
            <a:ext cx="10202789" cy="4425276"/>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GB" sz="2000" dirty="0">
                <a:solidFill>
                  <a:schemeClr val="accent3">
                    <a:lumMod val="25000"/>
                  </a:schemeClr>
                </a:solidFill>
                <a:latin typeface="Abadi" panose="020B0604020104020204" pitchFamily="34" charset="0"/>
              </a:rPr>
              <a:t>This project focused on gathering data on Falcon 9 and Falcon Heavy launches using web scraping techniques with Beautiful Soup and the requests library. The collected data was then cleaned and analysed to determine whether a rocket’s first-stage landing was successful—a key factor in predicting launch costs. The workflow involved several steps, including Data Wrangling, Exploratory Data Analysis (EDA) with SQL and Python, and applying Machine Learning models to make landing predictions. Four classification models were tested: Logistic Regression, Support Vector Machine (SVM), Decision Tree Classifier, and K-Nearest Neighbours (KNN). The Decision Tree Classifier exhibited overfitting, while SVM and KNN delivered similar performances. Ultimately, Logistic Regression proved to be the most effective model for predicting successful landings.</a:t>
            </a:r>
            <a:endParaRPr lang="en-US" sz="20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object 4">
            <a:extLst>
              <a:ext uri="{FF2B5EF4-FFF2-40B4-BE49-F238E27FC236}">
                <a16:creationId xmlns:a16="http://schemas.microsoft.com/office/drawing/2014/main" id="{36143D30-0BCF-B05B-27B8-96A35B612331}"/>
              </a:ext>
            </a:extLst>
          </p:cNvPr>
          <p:cNvPicPr/>
          <p:nvPr/>
        </p:nvPicPr>
        <p:blipFill>
          <a:blip r:embed="rId3" cstate="print"/>
          <a:stretch>
            <a:fillRect/>
          </a:stretch>
        </p:blipFill>
        <p:spPr>
          <a:xfrm>
            <a:off x="2749751" y="1527410"/>
            <a:ext cx="6556120" cy="4920996"/>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object 3">
            <a:extLst>
              <a:ext uri="{FF2B5EF4-FFF2-40B4-BE49-F238E27FC236}">
                <a16:creationId xmlns:a16="http://schemas.microsoft.com/office/drawing/2014/main" id="{6E5E6C76-71CA-FE0C-5104-5EC66911D30B}"/>
              </a:ext>
            </a:extLst>
          </p:cNvPr>
          <p:cNvPicPr/>
          <p:nvPr/>
        </p:nvPicPr>
        <p:blipFill>
          <a:blip r:embed="rId3" cstate="print"/>
          <a:stretch>
            <a:fillRect/>
          </a:stretch>
        </p:blipFill>
        <p:spPr>
          <a:xfrm>
            <a:off x="3571875" y="1710748"/>
            <a:ext cx="5048249" cy="431482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87961" cy="435133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The Logistic Regression model delivered the strongest performance in predicting outcomes. Additionally, the Falcon 9 rocket has achieved more successful missions than failed ones.</a:t>
            </a: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643386" y="1572191"/>
            <a:ext cx="10250586" cy="445338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GB" sz="2200" dirty="0">
                <a:solidFill>
                  <a:schemeClr val="accent3">
                    <a:lumMod val="25000"/>
                  </a:schemeClr>
                </a:solidFill>
                <a:latin typeface="Abadi" panose="020B0604020104020204" pitchFamily="34" charset="0"/>
              </a:rPr>
              <a:t>Falcon 9 is a two-stage, medium-lift launch vehicle developed by SpaceX in the United States. Built for partial reusability, it helps reduce spaceflight costs while delivering payloads into orbit. The rocket's first stage (booster) provides initial thrust, propelling the vehicle to a set speed and altitude before detaching. Once separated, the second stage takes over, carrying the payload to its designated orbital path. Successfully landing the first stage is essential for cost estimation, as reusable boosters make space missions more economical.</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GB" sz="2200" dirty="0">
                <a:solidFill>
                  <a:schemeClr val="accent3">
                    <a:lumMod val="25000"/>
                  </a:schemeClr>
                </a:solidFill>
                <a:latin typeface="Abadi" panose="020B0604020104020204" pitchFamily="34" charset="0"/>
              </a:rPr>
              <a:t>Sending a request to retrieve the Falcon 9 Launch Wikipedia page using its URL</a:t>
            </a:r>
          </a:p>
          <a:p>
            <a:pPr>
              <a:lnSpc>
                <a:spcPct val="100000"/>
              </a:lnSpc>
              <a:spcBef>
                <a:spcPts val="1400"/>
              </a:spcBef>
            </a:pPr>
            <a:r>
              <a:rPr lang="en-GB" sz="2200" dirty="0">
                <a:solidFill>
                  <a:schemeClr val="accent3">
                    <a:lumMod val="25000"/>
                  </a:schemeClr>
                </a:solidFill>
                <a:latin typeface="Abadi" panose="020B0604020104020204" pitchFamily="34" charset="0"/>
              </a:rPr>
              <a:t>Extracting column headers from the HTML table to identify key data points</a:t>
            </a:r>
          </a:p>
          <a:p>
            <a:pPr>
              <a:lnSpc>
                <a:spcPct val="100000"/>
              </a:lnSpc>
              <a:spcBef>
                <a:spcPts val="1400"/>
              </a:spcBef>
            </a:pPr>
            <a:r>
              <a:rPr lang="en-GB" sz="2200" dirty="0">
                <a:solidFill>
                  <a:schemeClr val="accent3">
                    <a:lumMod val="25000"/>
                  </a:schemeClr>
                </a:solidFill>
                <a:latin typeface="Abadi" panose="020B0604020104020204" pitchFamily="34" charset="0"/>
              </a:rPr>
              <a:t>Constructing a structured data frame to store and </a:t>
            </a:r>
            <a:r>
              <a:rPr lang="en-GB" sz="2200" dirty="0" err="1">
                <a:solidFill>
                  <a:schemeClr val="accent3">
                    <a:lumMod val="25000"/>
                  </a:schemeClr>
                </a:solidFill>
                <a:latin typeface="Abadi" panose="020B0604020104020204" pitchFamily="34" charset="0"/>
              </a:rPr>
              <a:t>analyze</a:t>
            </a:r>
            <a:r>
              <a:rPr lang="en-GB" sz="2200" dirty="0">
                <a:solidFill>
                  <a:schemeClr val="accent3">
                    <a:lumMod val="25000"/>
                  </a:schemeClr>
                </a:solidFill>
                <a:latin typeface="Abadi" panose="020B0604020104020204" pitchFamily="34" charset="0"/>
              </a:rPr>
              <a:t> the extracted information</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GB" sz="1600" dirty="0">
                <a:solidFill>
                  <a:schemeClr val="accent3">
                    <a:lumMod val="25000"/>
                  </a:schemeClr>
                </a:solidFill>
                <a:latin typeface="Abadi"/>
              </a:rPr>
              <a:t>Retrieve a list of unique launch sites used in space missions.</a:t>
            </a:r>
          </a:p>
          <a:p>
            <a:pPr>
              <a:lnSpc>
                <a:spcPct val="100000"/>
              </a:lnSpc>
              <a:spcBef>
                <a:spcPts val="1400"/>
              </a:spcBef>
            </a:pPr>
            <a:r>
              <a:rPr lang="en-GB" sz="1600" dirty="0">
                <a:solidFill>
                  <a:schemeClr val="accent3">
                    <a:lumMod val="25000"/>
                  </a:schemeClr>
                </a:solidFill>
                <a:latin typeface="Abadi"/>
              </a:rPr>
              <a:t>Show five records where launch sites start with "CCA".</a:t>
            </a:r>
          </a:p>
          <a:p>
            <a:pPr>
              <a:lnSpc>
                <a:spcPct val="100000"/>
              </a:lnSpc>
              <a:spcBef>
                <a:spcPts val="1400"/>
              </a:spcBef>
            </a:pPr>
            <a:r>
              <a:rPr lang="en-GB" sz="1600" dirty="0">
                <a:solidFill>
                  <a:schemeClr val="accent3">
                    <a:lumMod val="25000"/>
                  </a:schemeClr>
                </a:solidFill>
                <a:latin typeface="Abadi"/>
              </a:rPr>
              <a:t>Calculate the total payload mass transported by boosters launched under NASA (CRS) missions.</a:t>
            </a:r>
          </a:p>
          <a:p>
            <a:pPr>
              <a:lnSpc>
                <a:spcPct val="100000"/>
              </a:lnSpc>
              <a:spcBef>
                <a:spcPts val="1400"/>
              </a:spcBef>
            </a:pPr>
            <a:r>
              <a:rPr lang="en-GB" sz="1600" dirty="0">
                <a:solidFill>
                  <a:schemeClr val="accent3">
                    <a:lumMod val="25000"/>
                  </a:schemeClr>
                </a:solidFill>
                <a:latin typeface="Abadi"/>
              </a:rPr>
              <a:t>Determine the average payload mass carried by F9 v1.1 booster version.</a:t>
            </a:r>
          </a:p>
          <a:p>
            <a:pPr>
              <a:lnSpc>
                <a:spcPct val="100000"/>
              </a:lnSpc>
              <a:spcBef>
                <a:spcPts val="1400"/>
              </a:spcBef>
            </a:pPr>
            <a:r>
              <a:rPr lang="en-GB" sz="1600" dirty="0">
                <a:solidFill>
                  <a:schemeClr val="accent3">
                    <a:lumMod val="25000"/>
                  </a:schemeClr>
                </a:solidFill>
                <a:latin typeface="Abadi"/>
              </a:rPr>
              <a:t>Identify the date of the first successful landing on a ground pad.</a:t>
            </a:r>
          </a:p>
          <a:p>
            <a:pPr>
              <a:lnSpc>
                <a:spcPct val="100000"/>
              </a:lnSpc>
              <a:spcBef>
                <a:spcPts val="1400"/>
              </a:spcBef>
            </a:pPr>
            <a:r>
              <a:rPr lang="en-GB" sz="1600" dirty="0">
                <a:solidFill>
                  <a:schemeClr val="accent3">
                    <a:lumMod val="25000"/>
                  </a:schemeClr>
                </a:solidFill>
                <a:latin typeface="Abadi"/>
              </a:rPr>
              <a:t>Find the boosters that successfully landed on a drone ship with a payload mass between 4000 and 6000 kg.</a:t>
            </a:r>
          </a:p>
          <a:p>
            <a:pPr>
              <a:lnSpc>
                <a:spcPct val="100000"/>
              </a:lnSpc>
              <a:spcBef>
                <a:spcPts val="1400"/>
              </a:spcBef>
            </a:pPr>
            <a:r>
              <a:rPr lang="en-GB" sz="1600" dirty="0">
                <a:solidFill>
                  <a:schemeClr val="accent3">
                    <a:lumMod val="25000"/>
                  </a:schemeClr>
                </a:solidFill>
                <a:latin typeface="Abadi"/>
              </a:rPr>
              <a:t>Count the number of successful and failed mission outcomes.</a:t>
            </a:r>
          </a:p>
          <a:p>
            <a:pPr>
              <a:lnSpc>
                <a:spcPct val="100000"/>
              </a:lnSpc>
              <a:spcBef>
                <a:spcPts val="1400"/>
              </a:spcBef>
            </a:pPr>
            <a:r>
              <a:rPr lang="en-GB" sz="1600" dirty="0">
                <a:solidFill>
                  <a:schemeClr val="accent3">
                    <a:lumMod val="25000"/>
                  </a:schemeClr>
                </a:solidFill>
                <a:latin typeface="Abadi"/>
              </a:rPr>
              <a:t>List all booster versions that have carried the maximum payload mass.</a:t>
            </a:r>
          </a:p>
          <a:p>
            <a:pPr>
              <a:lnSpc>
                <a:spcPct val="100000"/>
              </a:lnSpc>
              <a:spcBef>
                <a:spcPts val="1400"/>
              </a:spcBef>
            </a:pPr>
            <a:r>
              <a:rPr lang="en-GB" sz="1600" dirty="0">
                <a:solidFill>
                  <a:schemeClr val="accent3">
                    <a:lumMod val="25000"/>
                  </a:schemeClr>
                </a:solidFill>
                <a:latin typeface="Abadi"/>
              </a:rPr>
              <a:t>Extract records showing month names, failed landings on drone ships, booster versions, and launch sites for missions in 2015.Rank landing outcomes—like "Failure (drone ship)" and "Success (ground pad)"—from June 4, 2010, to March 20, 2017, in descending order.</a:t>
            </a:r>
            <a:endParaRPr lang="en-US" sz="16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7799716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115</TotalTime>
  <Words>684</Words>
  <Application>Microsoft Office PowerPoint</Application>
  <PresentationFormat>Widescreen</PresentationFormat>
  <Paragraphs>102</Paragraphs>
  <Slides>34</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communityuser1@hotmail.com</cp:lastModifiedBy>
  <cp:revision>199</cp:revision>
  <dcterms:created xsi:type="dcterms:W3CDTF">2021-04-29T18:58:34Z</dcterms:created>
  <dcterms:modified xsi:type="dcterms:W3CDTF">2025-04-15T13:22:17Z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